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87" d="100"/>
          <a:sy n="87" d="100"/>
        </p:scale>
        <p:origin x="103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7444F90-F89F-4724-8C14-D7A85548F842}" type="datetimeFigureOut">
              <a:rPr kumimoji="1" lang="ja-JP" altLang="en-US" smtClean="0"/>
              <a:t>2026/5/20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836D21-3864-45E2-B0E2-D39B2CDAE612}" type="slidenum">
              <a:rPr kumimoji="1" lang="ja-JP" altLang="en-US" smtClean="0"/>
              <a:t>‹#›</a:t>
            </a:fld>
            <a:endParaRPr kumimoji="1" lang="ja-JP" altLang="en-US"/>
          </a:p>
        </p:txBody>
      </p:sp>
    </p:spTree>
    <p:extLst>
      <p:ext uri="{BB962C8B-B14F-4D97-AF65-F5344CB8AC3E}">
        <p14:creationId xmlns:p14="http://schemas.microsoft.com/office/powerpoint/2010/main" val="1976783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7444F90-F89F-4724-8C14-D7A85548F842}" type="datetimeFigureOut">
              <a:rPr kumimoji="1" lang="ja-JP" altLang="en-US" smtClean="0"/>
              <a:t>2026/5/20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836D21-3864-45E2-B0E2-D39B2CDAE612}" type="slidenum">
              <a:rPr kumimoji="1" lang="ja-JP" altLang="en-US" smtClean="0"/>
              <a:t>‹#›</a:t>
            </a:fld>
            <a:endParaRPr kumimoji="1" lang="ja-JP" altLang="en-US"/>
          </a:p>
        </p:txBody>
      </p:sp>
    </p:spTree>
    <p:extLst>
      <p:ext uri="{BB962C8B-B14F-4D97-AF65-F5344CB8AC3E}">
        <p14:creationId xmlns:p14="http://schemas.microsoft.com/office/powerpoint/2010/main" val="4224201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7444F90-F89F-4724-8C14-D7A85548F842}" type="datetimeFigureOut">
              <a:rPr kumimoji="1" lang="ja-JP" altLang="en-US" smtClean="0"/>
              <a:t>2026/5/20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836D21-3864-45E2-B0E2-D39B2CDAE612}" type="slidenum">
              <a:rPr kumimoji="1" lang="ja-JP" altLang="en-US" smtClean="0"/>
              <a:t>‹#›</a:t>
            </a:fld>
            <a:endParaRPr kumimoji="1" lang="ja-JP" altLang="en-US"/>
          </a:p>
        </p:txBody>
      </p:sp>
    </p:spTree>
    <p:extLst>
      <p:ext uri="{BB962C8B-B14F-4D97-AF65-F5344CB8AC3E}">
        <p14:creationId xmlns:p14="http://schemas.microsoft.com/office/powerpoint/2010/main" val="225831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7444F90-F89F-4724-8C14-D7A85548F842}" type="datetimeFigureOut">
              <a:rPr kumimoji="1" lang="ja-JP" altLang="en-US" smtClean="0"/>
              <a:t>2026/5/20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836D21-3864-45E2-B0E2-D39B2CDAE612}" type="slidenum">
              <a:rPr kumimoji="1" lang="ja-JP" altLang="en-US" smtClean="0"/>
              <a:t>‹#›</a:t>
            </a:fld>
            <a:endParaRPr kumimoji="1" lang="ja-JP" altLang="en-US"/>
          </a:p>
        </p:txBody>
      </p:sp>
    </p:spTree>
    <p:extLst>
      <p:ext uri="{BB962C8B-B14F-4D97-AF65-F5344CB8AC3E}">
        <p14:creationId xmlns:p14="http://schemas.microsoft.com/office/powerpoint/2010/main" val="1687140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7444F90-F89F-4724-8C14-D7A85548F842}" type="datetimeFigureOut">
              <a:rPr kumimoji="1" lang="ja-JP" altLang="en-US" smtClean="0"/>
              <a:t>2026/5/20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836D21-3864-45E2-B0E2-D39B2CDAE612}" type="slidenum">
              <a:rPr kumimoji="1" lang="ja-JP" altLang="en-US" smtClean="0"/>
              <a:t>‹#›</a:t>
            </a:fld>
            <a:endParaRPr kumimoji="1" lang="ja-JP" altLang="en-US"/>
          </a:p>
        </p:txBody>
      </p:sp>
    </p:spTree>
    <p:extLst>
      <p:ext uri="{BB962C8B-B14F-4D97-AF65-F5344CB8AC3E}">
        <p14:creationId xmlns:p14="http://schemas.microsoft.com/office/powerpoint/2010/main" val="3352767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7444F90-F89F-4724-8C14-D7A85548F842}" type="datetimeFigureOut">
              <a:rPr kumimoji="1" lang="ja-JP" altLang="en-US" smtClean="0"/>
              <a:t>2026/5/20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6836D21-3864-45E2-B0E2-D39B2CDAE612}" type="slidenum">
              <a:rPr kumimoji="1" lang="ja-JP" altLang="en-US" smtClean="0"/>
              <a:t>‹#›</a:t>
            </a:fld>
            <a:endParaRPr kumimoji="1" lang="ja-JP" altLang="en-US"/>
          </a:p>
        </p:txBody>
      </p:sp>
    </p:spTree>
    <p:extLst>
      <p:ext uri="{BB962C8B-B14F-4D97-AF65-F5344CB8AC3E}">
        <p14:creationId xmlns:p14="http://schemas.microsoft.com/office/powerpoint/2010/main" val="1314266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7444F90-F89F-4724-8C14-D7A85548F842}" type="datetimeFigureOut">
              <a:rPr kumimoji="1" lang="ja-JP" altLang="en-US" smtClean="0"/>
              <a:t>2026/5/20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6836D21-3864-45E2-B0E2-D39B2CDAE612}" type="slidenum">
              <a:rPr kumimoji="1" lang="ja-JP" altLang="en-US" smtClean="0"/>
              <a:t>‹#›</a:t>
            </a:fld>
            <a:endParaRPr kumimoji="1" lang="ja-JP" altLang="en-US"/>
          </a:p>
        </p:txBody>
      </p:sp>
    </p:spTree>
    <p:extLst>
      <p:ext uri="{BB962C8B-B14F-4D97-AF65-F5344CB8AC3E}">
        <p14:creationId xmlns:p14="http://schemas.microsoft.com/office/powerpoint/2010/main" val="8750055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7444F90-F89F-4724-8C14-D7A85548F842}" type="datetimeFigureOut">
              <a:rPr kumimoji="1" lang="ja-JP" altLang="en-US" smtClean="0"/>
              <a:t>2026/5/20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6836D21-3864-45E2-B0E2-D39B2CDAE612}" type="slidenum">
              <a:rPr kumimoji="1" lang="ja-JP" altLang="en-US" smtClean="0"/>
              <a:t>‹#›</a:t>
            </a:fld>
            <a:endParaRPr kumimoji="1" lang="ja-JP" altLang="en-US"/>
          </a:p>
        </p:txBody>
      </p:sp>
    </p:spTree>
    <p:extLst>
      <p:ext uri="{BB962C8B-B14F-4D97-AF65-F5344CB8AC3E}">
        <p14:creationId xmlns:p14="http://schemas.microsoft.com/office/powerpoint/2010/main" val="3157556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444F90-F89F-4724-8C14-D7A85548F842}" type="datetimeFigureOut">
              <a:rPr kumimoji="1" lang="ja-JP" altLang="en-US" smtClean="0"/>
              <a:t>2026/5/20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6836D21-3864-45E2-B0E2-D39B2CDAE612}" type="slidenum">
              <a:rPr kumimoji="1" lang="ja-JP" altLang="en-US" smtClean="0"/>
              <a:t>‹#›</a:t>
            </a:fld>
            <a:endParaRPr kumimoji="1" lang="ja-JP" altLang="en-US"/>
          </a:p>
        </p:txBody>
      </p:sp>
    </p:spTree>
    <p:extLst>
      <p:ext uri="{BB962C8B-B14F-4D97-AF65-F5344CB8AC3E}">
        <p14:creationId xmlns:p14="http://schemas.microsoft.com/office/powerpoint/2010/main" val="4237615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7444F90-F89F-4724-8C14-D7A85548F842}" type="datetimeFigureOut">
              <a:rPr kumimoji="1" lang="ja-JP" altLang="en-US" smtClean="0"/>
              <a:t>2026/5/20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6836D21-3864-45E2-B0E2-D39B2CDAE612}" type="slidenum">
              <a:rPr kumimoji="1" lang="ja-JP" altLang="en-US" smtClean="0"/>
              <a:t>‹#›</a:t>
            </a:fld>
            <a:endParaRPr kumimoji="1" lang="ja-JP" altLang="en-US"/>
          </a:p>
        </p:txBody>
      </p:sp>
    </p:spTree>
    <p:extLst>
      <p:ext uri="{BB962C8B-B14F-4D97-AF65-F5344CB8AC3E}">
        <p14:creationId xmlns:p14="http://schemas.microsoft.com/office/powerpoint/2010/main" val="1425935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7444F90-F89F-4724-8C14-D7A85548F842}" type="datetimeFigureOut">
              <a:rPr kumimoji="1" lang="ja-JP" altLang="en-US" smtClean="0"/>
              <a:t>2026/5/20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6836D21-3864-45E2-B0E2-D39B2CDAE612}" type="slidenum">
              <a:rPr kumimoji="1" lang="ja-JP" altLang="en-US" smtClean="0"/>
              <a:t>‹#›</a:t>
            </a:fld>
            <a:endParaRPr kumimoji="1" lang="ja-JP" altLang="en-US"/>
          </a:p>
        </p:txBody>
      </p:sp>
    </p:spTree>
    <p:extLst>
      <p:ext uri="{BB962C8B-B14F-4D97-AF65-F5344CB8AC3E}">
        <p14:creationId xmlns:p14="http://schemas.microsoft.com/office/powerpoint/2010/main" val="36042242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7444F90-F89F-4724-8C14-D7A85548F842}" type="datetimeFigureOut">
              <a:rPr kumimoji="1" lang="ja-JP" altLang="en-US" smtClean="0"/>
              <a:t>2026/5/20</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6836D21-3864-45E2-B0E2-D39B2CDAE612}" type="slidenum">
              <a:rPr kumimoji="1" lang="ja-JP" altLang="en-US" smtClean="0"/>
              <a:t>‹#›</a:t>
            </a:fld>
            <a:endParaRPr kumimoji="1" lang="ja-JP" altLang="en-US"/>
          </a:p>
        </p:txBody>
      </p:sp>
    </p:spTree>
    <p:extLst>
      <p:ext uri="{BB962C8B-B14F-4D97-AF65-F5344CB8AC3E}">
        <p14:creationId xmlns:p14="http://schemas.microsoft.com/office/powerpoint/2010/main" val="5421827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a:extLst>
              <a:ext uri="{FF2B5EF4-FFF2-40B4-BE49-F238E27FC236}">
                <a16:creationId xmlns:a16="http://schemas.microsoft.com/office/drawing/2014/main" id="{046BE575-2AF3-CA67-80ED-7E904E181ECE}"/>
              </a:ext>
            </a:extLst>
          </p:cNvPr>
          <p:cNvGraphicFramePr>
            <a:graphicFrameLocks noGrp="1"/>
          </p:cNvGraphicFramePr>
          <p:nvPr>
            <p:ph idx="1"/>
            <p:extLst>
              <p:ext uri="{D42A27DB-BD31-4B8C-83A1-F6EECF244321}">
                <p14:modId xmlns:p14="http://schemas.microsoft.com/office/powerpoint/2010/main" val="1035397986"/>
              </p:ext>
            </p:extLst>
          </p:nvPr>
        </p:nvGraphicFramePr>
        <p:xfrm>
          <a:off x="681037" y="549765"/>
          <a:ext cx="8543924" cy="370840"/>
        </p:xfrm>
        <a:graphic>
          <a:graphicData uri="http://schemas.openxmlformats.org/drawingml/2006/table">
            <a:tbl>
              <a:tblPr firstRow="1" bandRow="1">
                <a:tableStyleId>{5940675A-B579-460E-94D1-54222C63F5DA}</a:tableStyleId>
              </a:tblPr>
              <a:tblGrid>
                <a:gridCol w="8543924">
                  <a:extLst>
                    <a:ext uri="{9D8B030D-6E8A-4147-A177-3AD203B41FA5}">
                      <a16:colId xmlns:a16="http://schemas.microsoft.com/office/drawing/2014/main" val="2699279066"/>
                    </a:ext>
                  </a:extLst>
                </a:gridCol>
              </a:tblGrid>
              <a:tr h="370840">
                <a:tc>
                  <a:txBody>
                    <a:bodyPr/>
                    <a:lstStyle/>
                    <a:p>
                      <a:pPr algn="l"/>
                      <a:r>
                        <a:rPr kumimoji="1" lang="ja-JP" altLang="en-US" sz="1400" dirty="0">
                          <a:solidFill>
                            <a:schemeClr val="bg1">
                              <a:lumMod val="65000"/>
                            </a:schemeClr>
                          </a:solidFill>
                        </a:rPr>
                        <a:t>取組名</a:t>
                      </a:r>
                    </a:p>
                  </a:txBody>
                  <a:tcPr/>
                </a:tc>
                <a:extLst>
                  <a:ext uri="{0D108BD9-81ED-4DB2-BD59-A6C34878D82A}">
                    <a16:rowId xmlns:a16="http://schemas.microsoft.com/office/drawing/2014/main" val="137156816"/>
                  </a:ext>
                </a:extLst>
              </a:tr>
            </a:tbl>
          </a:graphicData>
        </a:graphic>
      </p:graphicFrame>
      <p:sp>
        <p:nvSpPr>
          <p:cNvPr id="7" name="正方形/長方形 6">
            <a:extLst>
              <a:ext uri="{FF2B5EF4-FFF2-40B4-BE49-F238E27FC236}">
                <a16:creationId xmlns:a16="http://schemas.microsoft.com/office/drawing/2014/main" id="{F13F8BDF-47A6-EFC8-1D20-8F2B6988C1F1}"/>
              </a:ext>
            </a:extLst>
          </p:cNvPr>
          <p:cNvSpPr/>
          <p:nvPr/>
        </p:nvSpPr>
        <p:spPr>
          <a:xfrm>
            <a:off x="681037" y="984738"/>
            <a:ext cx="8543924" cy="5503985"/>
          </a:xfrm>
          <a:prstGeom prst="rect">
            <a:avLst/>
          </a:prstGeom>
          <a:noFill/>
          <a:ln>
            <a:solidFill>
              <a:schemeClr val="bg1">
                <a:lumMod val="65000"/>
              </a:schemeClr>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661C0CA7-B778-02D9-2E9F-7F003907CFA4}"/>
              </a:ext>
            </a:extLst>
          </p:cNvPr>
          <p:cNvSpPr txBox="1"/>
          <p:nvPr/>
        </p:nvSpPr>
        <p:spPr>
          <a:xfrm>
            <a:off x="940777" y="2274778"/>
            <a:ext cx="8062546" cy="3170099"/>
          </a:xfrm>
          <a:prstGeom prst="rect">
            <a:avLst/>
          </a:prstGeom>
          <a:noFill/>
        </p:spPr>
        <p:txBody>
          <a:bodyPr wrap="square" rtlCol="0">
            <a:spAutoFit/>
          </a:bodyPr>
          <a:lstStyle/>
          <a:p>
            <a:pPr marL="342900" indent="-342900">
              <a:buFont typeface="Arial" panose="020B0604020202020204" pitchFamily="34" charset="0"/>
              <a:buChar char="•"/>
            </a:pPr>
            <a:r>
              <a:rPr kumimoji="1" lang="ja-JP" altLang="en-US" sz="2000" dirty="0">
                <a:solidFill>
                  <a:schemeClr val="bg1">
                    <a:lumMod val="65000"/>
                  </a:schemeClr>
                </a:solidFill>
              </a:rPr>
              <a:t>こちらの点線枠内に収まるよう、図や表を張り付けてください。</a:t>
            </a:r>
            <a:endParaRPr kumimoji="1" lang="en-US" altLang="ja-JP" sz="2000" dirty="0">
              <a:solidFill>
                <a:schemeClr val="bg1">
                  <a:lumMod val="65000"/>
                </a:schemeClr>
              </a:solidFill>
            </a:endParaRPr>
          </a:p>
          <a:p>
            <a:pPr marL="360363" indent="-360363"/>
            <a:r>
              <a:rPr kumimoji="1" lang="ja-JP" altLang="en-US" sz="1400" dirty="0">
                <a:solidFill>
                  <a:schemeClr val="bg1">
                    <a:lumMod val="65000"/>
                  </a:schemeClr>
                </a:solidFill>
              </a:rPr>
              <a:t>　　</a:t>
            </a:r>
            <a:r>
              <a:rPr kumimoji="1" lang="en-US" altLang="ja-JP" sz="1400" dirty="0">
                <a:solidFill>
                  <a:schemeClr val="bg1">
                    <a:lumMod val="65000"/>
                  </a:schemeClr>
                </a:solidFill>
              </a:rPr>
              <a:t>※</a:t>
            </a:r>
            <a:r>
              <a:rPr kumimoji="1" lang="ja-JP" altLang="en-US" sz="1400" dirty="0">
                <a:solidFill>
                  <a:schemeClr val="bg1">
                    <a:lumMod val="65000"/>
                  </a:schemeClr>
                </a:solidFill>
              </a:rPr>
              <a:t>図表以外の取組内容、その補足事項はこちらに記載しないようお願いいたします。記載されても審査対象外となる可能性がありますのでご注意ください。</a:t>
            </a:r>
            <a:endParaRPr kumimoji="1" lang="en-US" altLang="ja-JP" sz="1400" dirty="0">
              <a:solidFill>
                <a:schemeClr val="bg1">
                  <a:lumMod val="65000"/>
                </a:schemeClr>
              </a:solidFill>
            </a:endParaRPr>
          </a:p>
          <a:p>
            <a:endParaRPr kumimoji="1" lang="en-US" altLang="ja-JP" sz="800" dirty="0">
              <a:solidFill>
                <a:schemeClr val="bg1">
                  <a:lumMod val="65000"/>
                </a:schemeClr>
              </a:solidFill>
            </a:endParaRPr>
          </a:p>
          <a:p>
            <a:pPr marL="342900" indent="-342900">
              <a:buFont typeface="Arial" panose="020B0604020202020204" pitchFamily="34" charset="0"/>
              <a:buChar char="•"/>
            </a:pPr>
            <a:r>
              <a:rPr kumimoji="1" lang="ja-JP" altLang="en-US" sz="2000" dirty="0">
                <a:solidFill>
                  <a:schemeClr val="bg1">
                    <a:lumMod val="65000"/>
                  </a:schemeClr>
                </a:solidFill>
              </a:rPr>
              <a:t>提出枚数は本用紙</a:t>
            </a:r>
            <a:r>
              <a:rPr kumimoji="1" lang="en-US" altLang="ja-JP" sz="2000" dirty="0">
                <a:solidFill>
                  <a:schemeClr val="bg1">
                    <a:lumMod val="65000"/>
                  </a:schemeClr>
                </a:solidFill>
              </a:rPr>
              <a:t>1</a:t>
            </a:r>
            <a:r>
              <a:rPr kumimoji="1" lang="ja-JP" altLang="en-US" sz="2000" dirty="0">
                <a:solidFill>
                  <a:schemeClr val="bg1">
                    <a:lumMod val="65000"/>
                  </a:schemeClr>
                </a:solidFill>
              </a:rPr>
              <a:t>枚のみです。</a:t>
            </a:r>
            <a:endParaRPr kumimoji="1" lang="en-US" altLang="ja-JP" sz="2000" dirty="0">
              <a:solidFill>
                <a:schemeClr val="bg1">
                  <a:lumMod val="65000"/>
                </a:schemeClr>
              </a:solidFill>
            </a:endParaRPr>
          </a:p>
          <a:p>
            <a:r>
              <a:rPr kumimoji="1" lang="ja-JP" altLang="en-US" sz="2000" dirty="0">
                <a:solidFill>
                  <a:schemeClr val="bg1">
                    <a:lumMod val="65000"/>
                  </a:schemeClr>
                </a:solidFill>
              </a:rPr>
              <a:t>　  添付する図表点数は最大</a:t>
            </a:r>
            <a:r>
              <a:rPr kumimoji="1" lang="en-US" altLang="ja-JP" sz="2000" dirty="0">
                <a:solidFill>
                  <a:schemeClr val="bg1">
                    <a:lumMod val="65000"/>
                  </a:schemeClr>
                </a:solidFill>
              </a:rPr>
              <a:t>6</a:t>
            </a:r>
            <a:r>
              <a:rPr kumimoji="1" lang="ja-JP" altLang="en-US" sz="2000" dirty="0">
                <a:solidFill>
                  <a:schemeClr val="bg1">
                    <a:lumMod val="65000"/>
                  </a:schemeClr>
                </a:solidFill>
              </a:rPr>
              <a:t>点でお願いします。</a:t>
            </a:r>
            <a:endParaRPr kumimoji="1" lang="en-US" altLang="ja-JP" sz="2000" dirty="0">
              <a:solidFill>
                <a:schemeClr val="bg1">
                  <a:lumMod val="65000"/>
                </a:schemeClr>
              </a:solidFill>
            </a:endParaRPr>
          </a:p>
          <a:p>
            <a:r>
              <a:rPr kumimoji="1" lang="ja-JP" altLang="en-US" sz="2000" dirty="0">
                <a:solidFill>
                  <a:schemeClr val="bg1">
                    <a:lumMod val="65000"/>
                  </a:schemeClr>
                </a:solidFill>
              </a:rPr>
              <a:t>　  </a:t>
            </a:r>
            <a:r>
              <a:rPr kumimoji="1" lang="ja-JP" altLang="en-US" sz="1400" dirty="0">
                <a:solidFill>
                  <a:schemeClr val="bg1">
                    <a:lumMod val="65000"/>
                  </a:schemeClr>
                </a:solidFill>
              </a:rPr>
              <a:t>例：現場の様子、商品・サービス、取り組みの流れが分かる図 など</a:t>
            </a:r>
            <a:endParaRPr kumimoji="1" lang="en-US" altLang="ja-JP" sz="1400" dirty="0">
              <a:solidFill>
                <a:schemeClr val="bg1">
                  <a:lumMod val="65000"/>
                </a:schemeClr>
              </a:solidFill>
            </a:endParaRPr>
          </a:p>
          <a:p>
            <a:endParaRPr kumimoji="1" lang="en-US" altLang="ja-JP" sz="800" dirty="0">
              <a:solidFill>
                <a:schemeClr val="bg1">
                  <a:lumMod val="65000"/>
                </a:schemeClr>
              </a:solidFill>
            </a:endParaRPr>
          </a:p>
          <a:p>
            <a:pPr marL="342900" indent="-342900">
              <a:buFont typeface="Arial" panose="020B0604020202020204" pitchFamily="34" charset="0"/>
              <a:buChar char="•"/>
            </a:pPr>
            <a:r>
              <a:rPr kumimoji="1" lang="ja-JP" altLang="en-US" sz="2000" dirty="0">
                <a:solidFill>
                  <a:schemeClr val="bg1">
                    <a:lumMod val="65000"/>
                  </a:schemeClr>
                </a:solidFill>
              </a:rPr>
              <a:t>提出の際、データ名には「事業者名・団体名」、個人で応募される場合には「個人名」を加えてください。</a:t>
            </a:r>
            <a:endParaRPr kumimoji="1" lang="en-US" altLang="ja-JP" sz="2000" dirty="0">
              <a:solidFill>
                <a:schemeClr val="bg1">
                  <a:lumMod val="65000"/>
                </a:schemeClr>
              </a:solidFill>
            </a:endParaRPr>
          </a:p>
          <a:p>
            <a:r>
              <a:rPr kumimoji="1" lang="ja-JP" altLang="en-US" sz="800" dirty="0">
                <a:solidFill>
                  <a:schemeClr val="bg1">
                    <a:lumMod val="65000"/>
                  </a:schemeClr>
                </a:solidFill>
              </a:rPr>
              <a:t>　　　　</a:t>
            </a:r>
            <a:r>
              <a:rPr kumimoji="1" lang="ja-JP" altLang="en-US" sz="1600" dirty="0">
                <a:solidFill>
                  <a:schemeClr val="bg1">
                    <a:lumMod val="65000"/>
                  </a:schemeClr>
                </a:solidFill>
              </a:rPr>
              <a:t>データ名 記載例）</a:t>
            </a:r>
            <a:r>
              <a:rPr kumimoji="1" lang="en-US" altLang="ja-JP" sz="1600" dirty="0">
                <a:solidFill>
                  <a:schemeClr val="bg1">
                    <a:lumMod val="65000"/>
                  </a:schemeClr>
                </a:solidFill>
              </a:rPr>
              <a:t>【</a:t>
            </a:r>
            <a:r>
              <a:rPr kumimoji="1" lang="ja-JP" altLang="en-US" sz="1600" dirty="0">
                <a:solidFill>
                  <a:schemeClr val="bg1">
                    <a:lumMod val="65000"/>
                  </a:schemeClr>
                </a:solidFill>
              </a:rPr>
              <a:t>図表提出</a:t>
            </a:r>
            <a:r>
              <a:rPr kumimoji="1" lang="en-US" altLang="ja-JP" sz="1600" dirty="0">
                <a:solidFill>
                  <a:schemeClr val="bg1">
                    <a:lumMod val="65000"/>
                  </a:schemeClr>
                </a:solidFill>
              </a:rPr>
              <a:t>】</a:t>
            </a:r>
            <a:r>
              <a:rPr kumimoji="1" lang="ja-JP" altLang="en-US" sz="1600" dirty="0">
                <a:solidFill>
                  <a:schemeClr val="bg1">
                    <a:lumMod val="65000"/>
                  </a:schemeClr>
                </a:solidFill>
              </a:rPr>
              <a:t>ニッポンフードシフト株式会社</a:t>
            </a:r>
            <a:r>
              <a:rPr kumimoji="1" lang="en-US" altLang="ja-JP" sz="1600" dirty="0">
                <a:solidFill>
                  <a:schemeClr val="bg1">
                    <a:lumMod val="65000"/>
                  </a:schemeClr>
                </a:solidFill>
              </a:rPr>
              <a:t>.pptx</a:t>
            </a:r>
          </a:p>
          <a:p>
            <a:endParaRPr kumimoji="1" lang="en-US" altLang="ja-JP" sz="2000" dirty="0">
              <a:solidFill>
                <a:schemeClr val="bg1">
                  <a:lumMod val="65000"/>
                </a:schemeClr>
              </a:solidFill>
            </a:endParaRPr>
          </a:p>
        </p:txBody>
      </p:sp>
      <p:sp>
        <p:nvSpPr>
          <p:cNvPr id="5" name="テキスト ボックス 4">
            <a:extLst>
              <a:ext uri="{FF2B5EF4-FFF2-40B4-BE49-F238E27FC236}">
                <a16:creationId xmlns:a16="http://schemas.microsoft.com/office/drawing/2014/main" id="{B4ED4811-6AF4-4E14-5EBC-591147BA6241}"/>
              </a:ext>
            </a:extLst>
          </p:cNvPr>
          <p:cNvSpPr txBox="1"/>
          <p:nvPr/>
        </p:nvSpPr>
        <p:spPr>
          <a:xfrm>
            <a:off x="281353" y="211211"/>
            <a:ext cx="6340197" cy="338554"/>
          </a:xfrm>
          <a:prstGeom prst="rect">
            <a:avLst/>
          </a:prstGeom>
          <a:noFill/>
        </p:spPr>
        <p:txBody>
          <a:bodyPr wrap="none" rtlCol="0">
            <a:spAutoFit/>
          </a:bodyPr>
          <a:lstStyle/>
          <a:p>
            <a:r>
              <a:rPr kumimoji="1" lang="ja-JP" altLang="en-US" sz="1600" dirty="0"/>
              <a:t>　　取組名（下記の実線枠線内に取組名を記載してください。）</a:t>
            </a:r>
          </a:p>
        </p:txBody>
      </p:sp>
    </p:spTree>
    <p:extLst>
      <p:ext uri="{BB962C8B-B14F-4D97-AF65-F5344CB8AC3E}">
        <p14:creationId xmlns:p14="http://schemas.microsoft.com/office/powerpoint/2010/main" val="291133820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143</TotalTime>
  <Words>147</Words>
  <Application>Microsoft Office PowerPoint</Application>
  <PresentationFormat>A4 210 x 297 mm</PresentationFormat>
  <Paragraphs>11</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Aptos</vt:lpstr>
      <vt:lpstr>Aptos Display</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菅原 明美(JTB)</cp:lastModifiedBy>
  <cp:revision>5</cp:revision>
  <dcterms:created xsi:type="dcterms:W3CDTF">2026-04-28T04:24:07Z</dcterms:created>
  <dcterms:modified xsi:type="dcterms:W3CDTF">2026-05-20T03:12:26Z</dcterms:modified>
</cp:coreProperties>
</file>